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6"/>
      <p:bold r:id="rId17"/>
      <p:italic r:id="rId18"/>
      <p:boldItalic r:id="rId19"/>
    </p:embeddedFont>
    <p:embeddedFont>
      <p:font typeface="PT Serif" panose="020A0603040505020204" pitchFamily="18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1a6956c9a0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1a6956c9a0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174d8e52e7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174d8e52e7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1a6956c9a0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1a6956c9a0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1a6956c9a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1a6956c9a0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174d8e52e7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174d8e52e7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1a5822a0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1a5822a06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1a6956c9a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1a6956c9a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a6956c9a0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1a6956c9a0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1a6956c9a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1a6956c9a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1a54a10883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1a54a10883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174d8e52e7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174d8e52e7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1a6956c9a0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1a6956c9a0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ining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0" y="1105325"/>
            <a:ext cx="8520600" cy="29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pen Sans"/>
              <a:buNone/>
              <a:defRPr sz="50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137E98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86B6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  <a:defRPr sz="42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T Serif"/>
              <a:buNone/>
              <a:defRPr sz="21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>
  <p:cSld name="CAPTION_ONLY">
    <p:bg>
      <p:bgPr>
        <a:solidFill>
          <a:srgbClr val="86B6C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>
            <a:spLocks noGrp="1"/>
          </p:cNvSpPr>
          <p:nvPr>
            <p:ph type="pic" idx="2"/>
          </p:nvPr>
        </p:nvSpPr>
        <p:spPr>
          <a:xfrm>
            <a:off x="10050" y="-1005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T Serif"/>
              <a:buNone/>
              <a:defRPr sz="1200" b="1" i="1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verticaal met bijschrift">
  <p:cSld name="CAPTION_ONLY_1">
    <p:bg>
      <p:bgPr>
        <a:solidFill>
          <a:srgbClr val="86B6C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>
            <a:spLocks noGrp="1"/>
          </p:cNvSpPr>
          <p:nvPr>
            <p:ph type="pic" idx="2"/>
          </p:nvPr>
        </p:nvSpPr>
        <p:spPr>
          <a:xfrm>
            <a:off x="4587125" y="-10050"/>
            <a:ext cx="45669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T Serif"/>
              <a:buNone/>
              <a:defRPr sz="1200" b="1" i="1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jfer">
  <p:cSld name="BIG_NUMBER">
    <p:bg>
      <p:bgPr>
        <a:solidFill>
          <a:srgbClr val="86B6C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Open Sans"/>
              <a:buNone/>
              <a:defRPr sz="120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" type="blank">
  <p:cSld name="BLANK">
    <p:bg>
      <p:bgPr>
        <a:solidFill>
          <a:srgbClr val="86B6C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  <p:sp>
        <p:nvSpPr>
          <p:cNvPr id="56" name="Google Shape;56;p15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verticaal">
  <p:cSld name="BLANK_2">
    <p:bg>
      <p:bgPr>
        <a:solidFill>
          <a:srgbClr val="86B6C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  <p:sp>
        <p:nvSpPr>
          <p:cNvPr id="59" name="Google Shape;59;p16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ofdstuk" type="secHead">
  <p:cSld name="SECTION_HEADER">
    <p:bg>
      <p:bgPr>
        <a:solidFill>
          <a:srgbClr val="137E98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4500" y="874200"/>
            <a:ext cx="7275000" cy="20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spreek (en presenteer)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e-opdracht">
  <p:cSld name="SECTION_HEADER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e / Leg uit">
  <p:cSld name="SECTION_HEADER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ollenspel">
  <p:cSld name="SECTION_HEADER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ellingen">
  <p:cSld name="SECTION_HEADER_1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elling">
  <p:cSld name="MAIN_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T Serif"/>
              <a:buNone/>
              <a:defRPr sz="3600" i="1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spreek: detail">
  <p:cSld name="MAIN_POIN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T Serif"/>
              <a:buNone/>
              <a:defRPr sz="3600" i="1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86B6C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T Serif"/>
              <a:buChar char="●"/>
              <a:defRPr sz="18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ctrTitle"/>
          </p:nvPr>
        </p:nvSpPr>
        <p:spPr>
          <a:xfrm>
            <a:off x="311700" y="1105325"/>
            <a:ext cx="8520600" cy="29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werk en gezin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combineren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Wat is de flexibiliteitsvraag van de medewerkers?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Wat is de reactie van de onderneming?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Hoe verloopt het overleg hierover?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1000"/>
              </a:spcAft>
              <a:buSzPts val="2400"/>
              <a:buChar char="●"/>
            </a:pPr>
            <a:r>
              <a:rPr lang="nl" sz="2400" b="0"/>
              <a:t>Wat vind je van de flexvraag/flexoplossing? Zou die in jouw bedrijf ook kunnen werken?</a:t>
            </a:r>
            <a:endParaRPr sz="2400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Maatregelen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Afsluiter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0"/>
          <p:cNvSpPr txBox="1">
            <a:spLocks noGrp="1"/>
          </p:cNvSpPr>
          <p:nvPr>
            <p:ph type="title" idx="4294967295"/>
          </p:nvPr>
        </p:nvSpPr>
        <p:spPr>
          <a:xfrm>
            <a:off x="376900" y="523800"/>
            <a:ext cx="83106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T Serif"/>
              <a:buAutoNum type="arabicPeriod"/>
            </a:pPr>
            <a:r>
              <a:rPr lang="nl" sz="2000" b="0" i="1" dirty="0">
                <a:latin typeface="PT Serif"/>
                <a:ea typeface="PT Serif"/>
                <a:cs typeface="PT Serif"/>
                <a:sym typeface="PT Serif"/>
              </a:rPr>
              <a:t>Zijn er grenzen aan wat een bedrijf/organisatie kan doen om werk en privé beter in balans te brengen?</a:t>
            </a:r>
            <a:endParaRPr sz="2000" b="0" i="1" dirty="0">
              <a:latin typeface="PT Serif"/>
              <a:ea typeface="PT Serif"/>
              <a:cs typeface="PT Serif"/>
              <a:sym typeface="PT Serif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Font typeface="PT Serif"/>
              <a:buAutoNum type="arabicPeriod"/>
            </a:pPr>
            <a:r>
              <a:rPr lang="nl" sz="2000" b="0" i="1" dirty="0">
                <a:latin typeface="PT Serif"/>
                <a:ea typeface="PT Serif"/>
                <a:cs typeface="PT Serif"/>
                <a:sym typeface="PT Serif"/>
              </a:rPr>
              <a:t>Welke flexibiliteit mag/kan een bedrijf/organisatie vragen?</a:t>
            </a:r>
            <a:endParaRPr sz="2000" b="0" i="1" dirty="0">
              <a:latin typeface="PT Serif"/>
              <a:ea typeface="PT Serif"/>
              <a:cs typeface="PT Serif"/>
              <a:sym typeface="PT Serif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Font typeface="PT Serif"/>
              <a:buAutoNum type="arabicPeriod"/>
            </a:pPr>
            <a:r>
              <a:rPr lang="nl" sz="2000" b="0" i="1" dirty="0">
                <a:latin typeface="PT Serif"/>
                <a:ea typeface="PT Serif"/>
                <a:cs typeface="PT Serif"/>
                <a:sym typeface="PT Serif"/>
              </a:rPr>
              <a:t>Welke flexibiliteit mag/kan een klant vragen?</a:t>
            </a:r>
            <a:endParaRPr sz="2000" b="0" i="1" dirty="0">
              <a:latin typeface="PT Serif"/>
              <a:ea typeface="PT Serif"/>
              <a:cs typeface="PT Serif"/>
              <a:sym typeface="PT Serif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Font typeface="PT Serif"/>
              <a:buAutoNum type="arabicPeriod"/>
            </a:pPr>
            <a:r>
              <a:rPr lang="nl" sz="2000" b="0" i="1" dirty="0">
                <a:latin typeface="PT Serif"/>
                <a:ea typeface="PT Serif"/>
                <a:cs typeface="PT Serif"/>
                <a:sym typeface="PT Serif"/>
              </a:rPr>
              <a:t>Welke cultuur is nodig om in een bedrijf/organisatie een goede werk-privébalans te organiseren voor de medewerkers?</a:t>
            </a:r>
            <a:endParaRPr sz="2000" b="0" i="1" dirty="0">
              <a:latin typeface="PT Serif"/>
              <a:ea typeface="PT Serif"/>
              <a:cs typeface="PT Serif"/>
              <a:sym typeface="PT Serif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Font typeface="PT Serif"/>
              <a:buAutoNum type="arabicPeriod"/>
            </a:pPr>
            <a:r>
              <a:rPr lang="nl" sz="2000" b="0" i="1" dirty="0">
                <a:latin typeface="PT Serif"/>
                <a:ea typeface="PT Serif"/>
                <a:cs typeface="PT Serif"/>
                <a:sym typeface="PT Serif"/>
              </a:rPr>
              <a:t>In welke mate is de werknemer/zelfstandige ondernemer zelf verantwoordelijk voor een goede werk-privébalans.</a:t>
            </a:r>
            <a:endParaRPr sz="2000" b="0" i="1" dirty="0">
              <a:latin typeface="PT Serif"/>
              <a:ea typeface="PT Serif"/>
              <a:cs typeface="PT Serif"/>
              <a:sym typeface="PT Serif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Font typeface="PT Serif"/>
              <a:buAutoNum type="arabicPeriod"/>
            </a:pPr>
            <a:r>
              <a:rPr lang="nl" sz="2000" b="0" i="1" dirty="0">
                <a:latin typeface="PT Serif"/>
                <a:ea typeface="PT Serif"/>
                <a:cs typeface="PT Serif"/>
                <a:sym typeface="PT Serif"/>
              </a:rPr>
              <a:t>Is de tegenstelling werk – privé een luxe probleem</a:t>
            </a:r>
            <a:r>
              <a:rPr lang="nl" sz="2000" b="0" i="1">
                <a:latin typeface="PT Serif"/>
                <a:ea typeface="PT Serif"/>
                <a:cs typeface="PT Serif"/>
                <a:sym typeface="PT Serif"/>
              </a:rPr>
              <a:t>? </a:t>
            </a:r>
            <a:endParaRPr lang="nl-NL" sz="2000" b="0" i="1" dirty="0">
              <a:latin typeface="PT Serif"/>
              <a:ea typeface="PT Serif"/>
              <a:cs typeface="PT Serif"/>
              <a:sym typeface="PT Serif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1000"/>
              </a:spcAft>
              <a:buSzPts val="2000"/>
              <a:buFont typeface="PT Serif"/>
              <a:buAutoNum type="arabicPeriod"/>
            </a:pPr>
            <a:r>
              <a:rPr lang="nl-NL" sz="2000" b="0" i="1" dirty="0">
                <a:latin typeface="PT Serif"/>
                <a:ea typeface="PT Serif"/>
                <a:cs typeface="PT Serif"/>
                <a:sym typeface="PT Serif"/>
              </a:rPr>
              <a:t>Is werk de belangrijkste zingever in het leven? Zo niet wat/wie dan wel?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Waarover gaat het?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werk en gezin combineren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Voor wie is de combinatie werk-privé moeilijk?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Op welke manier?</a:t>
            </a:r>
            <a:endParaRPr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Voor wie is de combinatie werk-privé moeilijk?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Op welke manier?</a:t>
            </a:r>
            <a:endParaRPr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Voor wie is de combinatie werk-privé moeilijk?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Op welke manier?</a:t>
            </a:r>
            <a:endParaRPr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/>
              <a:t>Werk-privébalans in </a:t>
            </a:r>
            <a:r>
              <a:rPr lang="nl" dirty="0">
                <a:solidFill>
                  <a:schemeClr val="bg1"/>
                </a:solidFill>
              </a:rPr>
              <a:t>cijfers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onderneming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 kaart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Goede voorbeelden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RV – Zelf training geven">
  <a:themeElements>
    <a:clrScheme name="Simple Light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A74846"/>
      </a:accent1>
      <a:accent2>
        <a:srgbClr val="137E98"/>
      </a:accent2>
      <a:accent3>
        <a:srgbClr val="86B6C1"/>
      </a:accent3>
      <a:accent4>
        <a:srgbClr val="D09350"/>
      </a:accent4>
      <a:accent5>
        <a:srgbClr val="6E8A5B"/>
      </a:accent5>
      <a:accent6>
        <a:srgbClr val="FFFFFF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08DD036DD634B88BFB7283EE34042" ma:contentTypeVersion="175" ma:contentTypeDescription="Een nieuw document maken." ma:contentTypeScope="" ma:versionID="1b8b6ad649cc7077babfd2f4a5169984">
  <xsd:schema xmlns:xsd="http://www.w3.org/2001/XMLSchema" xmlns:xs="http://www.w3.org/2001/XMLSchema" xmlns:p="http://schemas.microsoft.com/office/2006/metadata/properties" xmlns:ns2="e85dfcd9-c5d6-4bac-8fdf-b09bef0d2fa4" xmlns:ns3="f725d260-56a6-422e-80a7-124eec32f860" xmlns:ns4="d7176901-b574-45a9-8ff7-3e25ac64ac2b" targetNamespace="http://schemas.microsoft.com/office/2006/metadata/properties" ma:root="true" ma:fieldsID="87b35f787caeaeaa3b6968c5fe016d0d" ns2:_="" ns3:_="" ns4:_="">
    <xsd:import namespace="e85dfcd9-c5d6-4bac-8fdf-b09bef0d2fa4"/>
    <xsd:import namespace="f725d260-56a6-422e-80a7-124eec32f860"/>
    <xsd:import namespace="d7176901-b574-45a9-8ff7-3e25ac64ac2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SharedWithUsers" minOccurs="0"/>
                <xsd:element ref="ns3:SharedWithDetails" minOccurs="0"/>
                <xsd:element ref="ns4:lcf76f155ced4ddcb4097134ff3c332f" minOccurs="0"/>
                <xsd:element ref="ns4:MediaServiceMetadata" minOccurs="0"/>
                <xsd:element ref="ns4:MediaServiceFastMetadata" minOccurs="0"/>
                <xsd:element ref="ns4:MediaServiceSearchProperties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dfcd9-c5d6-4bac-8fdf-b09bef0d2fa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a4ce5f8-6560-41be-b41d-fdde25e4b3cd}" ma:internalName="TaxCatchAll" ma:showField="CatchAllData" ma:web="f725d260-56a6-422e-80a7-124eec32f8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5d260-56a6-422e-80a7-124eec32f86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76901-b574-45a9-8ff7-3e25ac64ac2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61d4e419-7667-4ca3-9304-560b344eb5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176901-b574-45a9-8ff7-3e25ac64ac2b">
      <Terms xmlns="http://schemas.microsoft.com/office/infopath/2007/PartnerControls"/>
    </lcf76f155ced4ddcb4097134ff3c332f>
    <TaxCatchAll xmlns="e85dfcd9-c5d6-4bac-8fdf-b09bef0d2fa4">
      <Value>2</Value>
    </TaxCatchAll>
  </documentManagement>
</p:properties>
</file>

<file path=customXml/itemProps1.xml><?xml version="1.0" encoding="utf-8"?>
<ds:datastoreItem xmlns:ds="http://schemas.openxmlformats.org/officeDocument/2006/customXml" ds:itemID="{9964AEDB-5E53-4DFD-915B-ABB1958CE8BE}"/>
</file>

<file path=customXml/itemProps2.xml><?xml version="1.0" encoding="utf-8"?>
<ds:datastoreItem xmlns:ds="http://schemas.openxmlformats.org/officeDocument/2006/customXml" ds:itemID="{A367E398-B4E6-460F-850C-5C0E8B297921}"/>
</file>

<file path=customXml/itemProps3.xml><?xml version="1.0" encoding="utf-8"?>
<ds:datastoreItem xmlns:ds="http://schemas.openxmlformats.org/officeDocument/2006/customXml" ds:itemID="{4A5A6E30-9787-449E-8782-CEE2D215568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Diavoorstelling (16:9)</PresentationFormat>
  <Paragraphs>30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PT Serif</vt:lpstr>
      <vt:lpstr>Open Sans</vt:lpstr>
      <vt:lpstr>Arial</vt:lpstr>
      <vt:lpstr>SERV – Zelf training geven</vt:lpstr>
      <vt:lpstr>werk en gezin combineren </vt:lpstr>
      <vt:lpstr>Waarover gaat het?</vt:lpstr>
      <vt:lpstr>werk en gezin combineren</vt:lpstr>
      <vt:lpstr>Voor wie is de combinatie werk-privé moeilijk?  Op welke manier?</vt:lpstr>
      <vt:lpstr>Voor wie is de combinatie werk-privé moeilijk?  Op welke manier?</vt:lpstr>
      <vt:lpstr>Voor wie is de combinatie werk-privé moeilijk?  Op welke manier?</vt:lpstr>
      <vt:lpstr>Werk-privébalans in cijfers</vt:lpstr>
      <vt:lpstr>De onderneming  in kaart</vt:lpstr>
      <vt:lpstr>Goede voorbeelden</vt:lpstr>
      <vt:lpstr>Wat is de flexibiliteitsvraag van de medewerkers? Wat is de reactie van de onderneming? Hoe verloopt het overleg hierover? Wat vind je van de flexvraag/flexoplossing? Zou die in jouw bedrijf ook kunnen werken?</vt:lpstr>
      <vt:lpstr>Maatregelen</vt:lpstr>
      <vt:lpstr>Afsluiter</vt:lpstr>
      <vt:lpstr>Zijn er grenzen aan wat een bedrijf/organisatie kan doen om werk en privé beter in balans te brengen? Welke flexibiliteit mag/kan een bedrijf/organisatie vragen? Welke flexibiliteit mag/kan een klant vragen? Welke cultuur is nodig om in een bedrijf/organisatie een goede werk-privébalans te organiseren voor de medewerkers? In welke mate is de werknemer/zelfstandige ondernemer zelf verantwoordelijk voor een goede werk-privébalans. Is de tegenstelling werk – privé een luxe probleem?  Is werk de belangrijkste zingever in het leven? Zo niet wat/wie dan wel?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 en gezin combineren </dc:title>
  <cp:lastModifiedBy>Tom Seymoens</cp:lastModifiedBy>
  <cp:revision>1</cp:revision>
  <dcterms:modified xsi:type="dcterms:W3CDTF">2023-08-11T10:15:07Z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0x010100B5E08DD036DD634B88BFB7283EE34042</vt:lpwstr>
  </property>
  <property fmtid="{D5CDD505-2E9C-101B-9397-08002B2CF9AE}" pid="3" name="Dossierhouder">
    <vt:lpwstr>69</vt:lpwstr>
  </property>
  <property fmtid="{D5CDD505-2E9C-101B-9397-08002B2CF9AE}" pid="4" name="Entiteit">
    <vt:lpwstr>2;#Stichting Innovatie en Arbeid|102afd07-b97b-473e-b127-fcbe07712817</vt:lpwstr>
  </property>
  <property fmtid="{D5CDD505-2E9C-101B-9397-08002B2CF9AE}" pid="5" name="d0eb5182aae74b97bb4da5b3a64ae3f4">
    <vt:lpwstr>Stichting Innovatie en Arbeid|102afd07-b97b-473e-b127-fcbe07712817</vt:lpwstr>
  </property>
  <property fmtid="{D5CDD505-2E9C-101B-9397-08002B2CF9AE}" pid="6" name="Dossierstatus">
    <vt:lpwstr>Open</vt:lpwstr>
  </property>
  <property fmtid="{D5CDD505-2E9C-101B-9397-08002B2CF9AE}" pid="7" name="Voorwerp">
    <vt:lpwstr/>
  </property>
  <property fmtid="{D5CDD505-2E9C-101B-9397-08002B2CF9AE}" pid="8" name="e1907ef6686f45a889c06b3736ec9c4a">
    <vt:lpwstr/>
  </property>
  <property fmtid="{D5CDD505-2E9C-101B-9397-08002B2CF9AE}" pid="9" name="Fototrefwoord">
    <vt:lpwstr/>
  </property>
  <property fmtid="{D5CDD505-2E9C-101B-9397-08002B2CF9AE}" pid="10" name="Bestemmeling">
    <vt:lpwstr/>
  </property>
  <property fmtid="{D5CDD505-2E9C-101B-9397-08002B2CF9AE}" pid="11" name="MediaServiceImageTags">
    <vt:lpwstr/>
  </property>
  <property fmtid="{D5CDD505-2E9C-101B-9397-08002B2CF9AE}" pid="12" name="Opvolging">
    <vt:lpwstr/>
  </property>
  <property fmtid="{D5CDD505-2E9C-101B-9397-08002B2CF9AE}" pid="13" name="l83a42741b21467d88658a98ee2f68b4">
    <vt:lpwstr/>
  </property>
  <property fmtid="{D5CDD505-2E9C-101B-9397-08002B2CF9AE}" pid="14" name="h4c2d042d7e1414d8fe056687b01b2e7">
    <vt:lpwstr/>
  </property>
  <property fmtid="{D5CDD505-2E9C-101B-9397-08002B2CF9AE}" pid="15" name="NaamAanvrager">
    <vt:lpwstr/>
  </property>
  <property fmtid="{D5CDD505-2E9C-101B-9397-08002B2CF9AE}" pid="16" name="BestemmelingVerzending">
    <vt:lpwstr/>
  </property>
  <property fmtid="{D5CDD505-2E9C-101B-9397-08002B2CF9AE}" pid="17" name="p2b5338090b7459683b7bd4d1e9785e9">
    <vt:lpwstr/>
  </property>
  <property fmtid="{D5CDD505-2E9C-101B-9397-08002B2CF9AE}" pid="18" name="k8a9470f847b47379cf95df2ded267d5">
    <vt:lpwstr/>
  </property>
  <property fmtid="{D5CDD505-2E9C-101B-9397-08002B2CF9AE}" pid="19" name="pe2554564ced4236b5cd079b0a0a621c">
    <vt:lpwstr/>
  </property>
  <property fmtid="{D5CDD505-2E9C-101B-9397-08002B2CF9AE}" pid="20" name="_docset_NoMedatataSyncRequired">
    <vt:lpwstr>False</vt:lpwstr>
  </property>
  <property fmtid="{D5CDD505-2E9C-101B-9397-08002B2CF9AE}" pid="21" name="DossierLabel">
    <vt:lpwstr/>
  </property>
  <property fmtid="{D5CDD505-2E9C-101B-9397-08002B2CF9AE}" pid="22" name="ndb4a5edd3e0401f9391ff985f82e255">
    <vt:lpwstr/>
  </property>
  <property fmtid="{D5CDD505-2E9C-101B-9397-08002B2CF9AE}" pid="23" name="h61360eaecae4972b56daf512a872701">
    <vt:lpwstr/>
  </property>
  <property fmtid="{D5CDD505-2E9C-101B-9397-08002B2CF9AE}" pid="24" name="Document_x0020_type">
    <vt:lpwstr/>
  </property>
  <property fmtid="{D5CDD505-2E9C-101B-9397-08002B2CF9AE}" pid="25" name="j418a8861e3644fdb3fc71836fc55b62">
    <vt:lpwstr/>
  </property>
  <property fmtid="{D5CDD505-2E9C-101B-9397-08002B2CF9AE}" pid="26" name="Beleidsdomein">
    <vt:lpwstr/>
  </property>
  <property fmtid="{D5CDD505-2E9C-101B-9397-08002B2CF9AE}" pid="27" name="p5d8203997dc42fdaeb7fdbdf684a294">
    <vt:lpwstr/>
  </property>
  <property fmtid="{D5CDD505-2E9C-101B-9397-08002B2CF9AE}" pid="28" name="Thema">
    <vt:lpwstr/>
  </property>
  <property fmtid="{D5CDD505-2E9C-101B-9397-08002B2CF9AE}" pid="29" name="o245ce9260044fc3bdcb5d3f7f2731a8">
    <vt:lpwstr/>
  </property>
  <property fmtid="{D5CDD505-2E9C-101B-9397-08002B2CF9AE}" pid="30" name="AfzenderVerzending">
    <vt:lpwstr/>
  </property>
  <property fmtid="{D5CDD505-2E9C-101B-9397-08002B2CF9AE}" pid="31" name="FunctieAanvrager">
    <vt:lpwstr/>
  </property>
  <property fmtid="{D5CDD505-2E9C-101B-9397-08002B2CF9AE}" pid="32" name="Document type">
    <vt:lpwstr/>
  </property>
</Properties>
</file>